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72" r:id="rId5"/>
    <p:sldId id="258" r:id="rId6"/>
    <p:sldId id="259" r:id="rId7"/>
    <p:sldId id="270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2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884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73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093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60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73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25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74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61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59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88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43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58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874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98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17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6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55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5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884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57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23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378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1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0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1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4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8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8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9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742806B-561F-4D8D-9D3B-E4D0B1E4C04E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83A5C86-B2AA-4D1E-BDF9-6D91AA811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0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PERHITUNGAN%20HONOR%20GURU%20MTS%20AL-INSKA%202022-2023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A47A1-B5C8-4810-8027-17FF526DF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767" y="353051"/>
            <a:ext cx="9521588" cy="74738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ysClr val="windowText" lastClr="0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SOSIALISASI PEMANTAPAN PENDIRIAN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C84BE-D969-405D-AE80-A96EB88E4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4024" y="4475496"/>
            <a:ext cx="298431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200" b="1" dirty="0"/>
              <a:t>Oleh : Tim </a:t>
            </a:r>
            <a:r>
              <a:rPr lang="en-US" sz="1200" b="1" dirty="0" err="1"/>
              <a:t>Pendirian</a:t>
            </a:r>
            <a:endParaRPr lang="en-US" sz="1200" b="1" dirty="0"/>
          </a:p>
          <a:p>
            <a:pPr marL="457200" indent="-457200" algn="l">
              <a:buAutoNum type="arabicPeriod"/>
            </a:pPr>
            <a:r>
              <a:rPr lang="en-US" sz="1200" b="1" dirty="0" err="1"/>
              <a:t>Mukhlis</a:t>
            </a:r>
            <a:r>
              <a:rPr lang="en-US" sz="1200" b="1" dirty="0"/>
              <a:t>, MA</a:t>
            </a:r>
          </a:p>
          <a:p>
            <a:pPr marL="457200" indent="-457200" algn="l">
              <a:buAutoNum type="arabicPeriod"/>
            </a:pPr>
            <a:r>
              <a:rPr lang="en-US" sz="1200" b="1" dirty="0" err="1"/>
              <a:t>Mhd</a:t>
            </a:r>
            <a:r>
              <a:rPr lang="en-US" sz="1200" b="1" dirty="0"/>
              <a:t> </a:t>
            </a:r>
            <a:r>
              <a:rPr lang="en-US" sz="1200" b="1" dirty="0" err="1"/>
              <a:t>Arif</a:t>
            </a:r>
            <a:r>
              <a:rPr lang="en-US" sz="1200" b="1" dirty="0"/>
              <a:t> Sanjaya, </a:t>
            </a:r>
            <a:r>
              <a:rPr lang="en-US" sz="1200" b="1" dirty="0" err="1"/>
              <a:t>S.Pd</a:t>
            </a:r>
            <a:r>
              <a:rPr lang="en-US" sz="1200" b="1" dirty="0"/>
              <a:t>, </a:t>
            </a:r>
            <a:r>
              <a:rPr lang="en-US" sz="1200" b="1" dirty="0" err="1"/>
              <a:t>M.Pd</a:t>
            </a:r>
            <a:endParaRPr lang="en-US" sz="1200" b="1" dirty="0"/>
          </a:p>
          <a:p>
            <a:pPr marL="457200" indent="-457200" algn="l">
              <a:buAutoNum type="arabicPeriod"/>
            </a:pPr>
            <a:r>
              <a:rPr lang="en-US" sz="1200" b="1" dirty="0" err="1"/>
              <a:t>Mhd</a:t>
            </a:r>
            <a:r>
              <a:rPr lang="en-US" sz="1200" b="1" dirty="0"/>
              <a:t> </a:t>
            </a:r>
            <a:r>
              <a:rPr lang="en-US" sz="1200" b="1" dirty="0" err="1"/>
              <a:t>Nurfadli</a:t>
            </a:r>
            <a:r>
              <a:rPr lang="en-US" sz="1200" b="1" dirty="0"/>
              <a:t>, S.HI</a:t>
            </a:r>
          </a:p>
          <a:p>
            <a:pPr marL="457200" indent="-457200" algn="l">
              <a:buAutoNum type="arabicPeriod"/>
            </a:pPr>
            <a:r>
              <a:rPr lang="en-US" sz="1200" b="1" dirty="0" err="1"/>
              <a:t>Deniansyah</a:t>
            </a:r>
            <a:r>
              <a:rPr lang="en-US" sz="1200" b="1" dirty="0"/>
              <a:t> </a:t>
            </a:r>
            <a:r>
              <a:rPr lang="en-US" sz="1200" b="1" dirty="0" err="1"/>
              <a:t>Damanik</a:t>
            </a:r>
            <a:r>
              <a:rPr lang="en-US" sz="1200" b="1" dirty="0"/>
              <a:t>, S.H</a:t>
            </a:r>
          </a:p>
          <a:p>
            <a:pPr marL="457200" indent="-457200" algn="l">
              <a:buAutoNum type="arabicPeriod"/>
            </a:pPr>
            <a:r>
              <a:rPr lang="en-US" sz="1200" b="1" dirty="0" err="1"/>
              <a:t>Riki</a:t>
            </a:r>
            <a:r>
              <a:rPr lang="en-US" sz="1200" b="1" dirty="0"/>
              <a:t> Hamdani </a:t>
            </a:r>
            <a:r>
              <a:rPr lang="en-US" sz="1200" b="1" dirty="0" err="1"/>
              <a:t>Nasution</a:t>
            </a:r>
            <a:r>
              <a:rPr lang="en-US" sz="1200" b="1" dirty="0"/>
              <a:t>, S.T</a:t>
            </a:r>
          </a:p>
          <a:p>
            <a:pPr algn="l"/>
            <a:endParaRPr lang="en-US" sz="1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1BF76EE-0132-453E-8690-DC0E1A4E9776}"/>
              </a:ext>
            </a:extLst>
          </p:cNvPr>
          <p:cNvSpPr txBox="1">
            <a:spLocks/>
          </p:cNvSpPr>
          <p:nvPr/>
        </p:nvSpPr>
        <p:spPr>
          <a:xfrm>
            <a:off x="700585" y="1100433"/>
            <a:ext cx="10572466" cy="27945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72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MTS AL WASHLIYAH </a:t>
            </a:r>
            <a:br>
              <a:rPr lang="en-US" sz="72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</a:br>
            <a:r>
              <a:rPr lang="en-US" sz="7200" b="1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INSANUL KAMIL</a:t>
            </a:r>
          </a:p>
        </p:txBody>
      </p:sp>
    </p:spTree>
    <p:extLst>
      <p:ext uri="{BB962C8B-B14F-4D97-AF65-F5344CB8AC3E}">
        <p14:creationId xmlns:p14="http://schemas.microsoft.com/office/powerpoint/2010/main" val="221092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7" y="459475"/>
            <a:ext cx="10841377" cy="67328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Beasiswa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Bantuan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AB358CF6-1FEF-4F00-A3D1-5F1230AABFA1}"/>
              </a:ext>
            </a:extLst>
          </p:cNvPr>
          <p:cNvSpPr txBox="1">
            <a:spLocks/>
          </p:cNvSpPr>
          <p:nvPr/>
        </p:nvSpPr>
        <p:spPr>
          <a:xfrm>
            <a:off x="650037" y="1651379"/>
            <a:ext cx="10363705" cy="47471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Bantuan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ketentuan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yatim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yatim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miskin,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keluarga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miskin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Anak guru Madrasah 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Insanul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Kamil (MIS-MTs)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mengafal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Alquran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sebayak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pelajaran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berperstasi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menghafal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bersanad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pelajaran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berprestasi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utusan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madrasah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kabupaten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propinsi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1,2,3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74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Jadwal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680ACC9-BA3F-498B-B113-DCA8D5FD5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93954"/>
              </p:ext>
            </p:extLst>
          </p:nvPr>
        </p:nvGraphicFramePr>
        <p:xfrm>
          <a:off x="336139" y="723145"/>
          <a:ext cx="11428232" cy="590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89">
                  <a:extLst>
                    <a:ext uri="{9D8B030D-6E8A-4147-A177-3AD203B41FA5}">
                      <a16:colId xmlns:a16="http://schemas.microsoft.com/office/drawing/2014/main" val="917524380"/>
                    </a:ext>
                  </a:extLst>
                </a:gridCol>
                <a:gridCol w="2065627">
                  <a:extLst>
                    <a:ext uri="{9D8B030D-6E8A-4147-A177-3AD203B41FA5}">
                      <a16:colId xmlns:a16="http://schemas.microsoft.com/office/drawing/2014/main" val="701023436"/>
                    </a:ext>
                  </a:extLst>
                </a:gridCol>
                <a:gridCol w="5891158">
                  <a:extLst>
                    <a:ext uri="{9D8B030D-6E8A-4147-A177-3AD203B41FA5}">
                      <a16:colId xmlns:a16="http://schemas.microsoft.com/office/drawing/2014/main" val="29693255"/>
                    </a:ext>
                  </a:extLst>
                </a:gridCol>
                <a:gridCol w="2857058">
                  <a:extLst>
                    <a:ext uri="{9D8B030D-6E8A-4147-A177-3AD203B41FA5}">
                      <a16:colId xmlns:a16="http://schemas.microsoft.com/office/drawing/2014/main" val="220567153"/>
                    </a:ext>
                  </a:extLst>
                </a:gridCol>
              </a:tblGrid>
              <a:tr h="378136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Pukul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Kegiatan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379658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07.40 - 08.20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Belajar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kurikulum</a:t>
                      </a:r>
                      <a:endParaRPr lang="en-US" sz="2000" dirty="0"/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r>
                        <a:rPr lang="en-US" sz="2000" dirty="0"/>
                        <a:t>Program </a:t>
                      </a:r>
                      <a:r>
                        <a:rPr lang="en-US" sz="2000" dirty="0" err="1"/>
                        <a:t>Tahfizh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Alquran</a:t>
                      </a:r>
                      <a:r>
                        <a:rPr lang="en-US" sz="2000" dirty="0"/>
                        <a:t> dan </a:t>
                      </a:r>
                      <a:r>
                        <a:rPr lang="en-US" sz="2000" dirty="0" err="1"/>
                        <a:t>Tahfizh</a:t>
                      </a:r>
                      <a:r>
                        <a:rPr lang="en-US" sz="2000" dirty="0"/>
                        <a:t> Hadis </a:t>
                      </a:r>
                      <a:r>
                        <a:rPr lang="en-US" sz="2000" dirty="0" err="1"/>
                        <a:t>dilaksanakan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dalam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bentuk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Takhassus</a:t>
                      </a:r>
                      <a:r>
                        <a:rPr lang="en-US" sz="2000" dirty="0"/>
                        <a:t>. </a:t>
                      </a:r>
                    </a:p>
                    <a:p>
                      <a:endParaRPr lang="en-US" sz="2000" dirty="0"/>
                    </a:p>
                    <a:p>
                      <a:r>
                        <a:rPr lang="en-US" sz="2000" dirty="0" err="1"/>
                        <a:t>Siswa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dalam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satu</a:t>
                      </a:r>
                      <a:r>
                        <a:rPr lang="en-US" sz="2000" dirty="0"/>
                        <a:t> pekan </a:t>
                      </a:r>
                      <a:r>
                        <a:rPr lang="en-US" sz="2000" dirty="0" err="1"/>
                        <a:t>diberi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jadwal</a:t>
                      </a:r>
                      <a:r>
                        <a:rPr lang="en-US" sz="2000" dirty="0"/>
                        <a:t> 2 </a:t>
                      </a:r>
                      <a:r>
                        <a:rPr lang="en-US" sz="2000" dirty="0" err="1"/>
                        <a:t>hari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penuh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untuk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menambah</a:t>
                      </a:r>
                      <a:r>
                        <a:rPr lang="en-US" sz="2000" dirty="0"/>
                        <a:t> dan </a:t>
                      </a:r>
                      <a:r>
                        <a:rPr lang="en-US" sz="2000" dirty="0" err="1"/>
                        <a:t>mengulang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hafalan</a:t>
                      </a:r>
                      <a:r>
                        <a:rPr lang="en-US" sz="2000" dirty="0"/>
                        <a:t>. </a:t>
                      </a:r>
                    </a:p>
                    <a:p>
                      <a:endParaRPr lang="en-US" sz="2000" dirty="0"/>
                    </a:p>
                    <a:p>
                      <a:r>
                        <a:rPr lang="en-US" sz="2000" dirty="0" err="1"/>
                        <a:t>Siswa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wajib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menyetor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hafalan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sesuai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dengan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jadwal</a:t>
                      </a:r>
                      <a:r>
                        <a:rPr lang="en-US" sz="2000" dirty="0"/>
                        <a:t> yang </a:t>
                      </a:r>
                      <a:r>
                        <a:rPr lang="en-US" sz="2000" dirty="0" err="1"/>
                        <a:t>telah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ditentukan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186433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08.20 - 09.00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Belajar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kurikulum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12868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09.00 - 09.40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 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591519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09.40 - 10.00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Shalat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Duha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Rehat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05662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10.00 - 10.40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806410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10.40 - 11.20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 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811649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11.20 - 12.00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 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095660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12.00 - 12.40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err="1"/>
                        <a:t>Makan</a:t>
                      </a:r>
                      <a:r>
                        <a:rPr lang="en-US" sz="2000" dirty="0"/>
                        <a:t> – </a:t>
                      </a:r>
                      <a:r>
                        <a:rPr lang="en-US" sz="2000" dirty="0" err="1"/>
                        <a:t>Shalat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Zhuhur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berjamaah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270605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12.50 - 13.30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373304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13.30 - 14.10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kurikulum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010111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14.10 - 14.30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Rehat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278098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14.30 - 15.40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Club </a:t>
                      </a:r>
                      <a:r>
                        <a:rPr lang="en-US" sz="2000" dirty="0" err="1"/>
                        <a:t>Belajar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ekscul</a:t>
                      </a:r>
                      <a:r>
                        <a:rPr lang="en-US" sz="2000" dirty="0"/>
                        <a:t> &amp; Program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78856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sz="20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15.40 - 16.00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err="1"/>
                        <a:t>Shalat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Ashar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Berjamaah</a:t>
                      </a:r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515570"/>
                  </a:ext>
                </a:extLst>
              </a:tr>
              <a:tr h="378136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16.00 - 17.10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Club </a:t>
                      </a:r>
                      <a:r>
                        <a:rPr lang="en-US" sz="1800" dirty="0" err="1"/>
                        <a:t>Belajar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Ekscul</a:t>
                      </a:r>
                      <a:r>
                        <a:rPr lang="en-US" sz="1800" dirty="0"/>
                        <a:t> &amp; Program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05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027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Pakaian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680ACC9-BA3F-498B-B113-DCA8D5FD5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17382"/>
              </p:ext>
            </p:extLst>
          </p:nvPr>
        </p:nvGraphicFramePr>
        <p:xfrm>
          <a:off x="336139" y="723145"/>
          <a:ext cx="11177998" cy="2987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113">
                  <a:extLst>
                    <a:ext uri="{9D8B030D-6E8A-4147-A177-3AD203B41FA5}">
                      <a16:colId xmlns:a16="http://schemas.microsoft.com/office/drawing/2014/main" val="917524380"/>
                    </a:ext>
                  </a:extLst>
                </a:gridCol>
                <a:gridCol w="7682885">
                  <a:extLst>
                    <a:ext uri="{9D8B030D-6E8A-4147-A177-3AD203B41FA5}">
                      <a16:colId xmlns:a16="http://schemas.microsoft.com/office/drawing/2014/main" val="29693255"/>
                    </a:ext>
                  </a:extLst>
                </a:gridCol>
              </a:tblGrid>
              <a:tr h="327506">
                <a:tc gridSpan="2">
                  <a:txBody>
                    <a:bodyPr/>
                    <a:lstStyle/>
                    <a:p>
                      <a:r>
                        <a:rPr lang="en-US" sz="2000" b="1" dirty="0"/>
                        <a:t>PAKAIAN LAKI-LAKI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186433"/>
                  </a:ext>
                </a:extLst>
              </a:tr>
              <a:tr h="3125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Pakaian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7591519"/>
                  </a:ext>
                </a:extLst>
              </a:tr>
              <a:tr h="579434">
                <a:tc>
                  <a:txBody>
                    <a:bodyPr/>
                    <a:lstStyle/>
                    <a:p>
                      <a:r>
                        <a:rPr lang="en-US" sz="1800" dirty="0" err="1"/>
                        <a:t>Senin</a:t>
                      </a:r>
                      <a:r>
                        <a:rPr lang="en-US" sz="1800" dirty="0"/>
                        <a:t> – </a:t>
                      </a:r>
                      <a:r>
                        <a:rPr lang="en-US" sz="1800" dirty="0" err="1"/>
                        <a:t>Selasa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Celana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– Baju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Kombinasi</a:t>
                      </a:r>
                      <a:r>
                        <a:rPr lang="en-US" sz="1800" dirty="0"/>
                        <a:t> – </a:t>
                      </a:r>
                      <a:r>
                        <a:rPr lang="en-US" sz="1800" dirty="0" err="1"/>
                        <a:t>Peci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Hitam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berlogo</a:t>
                      </a:r>
                      <a:r>
                        <a:rPr lang="en-US" sz="1800" dirty="0"/>
                        <a:t> AW – Sepatu </a:t>
                      </a:r>
                      <a:r>
                        <a:rPr lang="en-US" sz="1800" dirty="0" err="1"/>
                        <a:t>hitam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905662"/>
                  </a:ext>
                </a:extLst>
              </a:tr>
              <a:tr h="579434">
                <a:tc>
                  <a:txBody>
                    <a:bodyPr/>
                    <a:lstStyle/>
                    <a:p>
                      <a:r>
                        <a:rPr lang="en-US" sz="1800" dirty="0"/>
                        <a:t>Rabu – </a:t>
                      </a:r>
                      <a:r>
                        <a:rPr lang="en-US" sz="1800" dirty="0" err="1"/>
                        <a:t>Kamis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Celana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Baju Batik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Rompi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Peci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berlogo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AW 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806410"/>
                  </a:ext>
                </a:extLst>
              </a:tr>
              <a:tr h="579434">
                <a:tc>
                  <a:txBody>
                    <a:bodyPr/>
                    <a:lstStyle/>
                    <a:p>
                      <a:r>
                        <a:rPr lang="en-US" sz="1800" dirty="0" err="1"/>
                        <a:t>Jumat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Sarung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Putih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Baju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Putih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Kombinasi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Peci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Berlogo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AW 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811649"/>
                  </a:ext>
                </a:extLst>
              </a:tr>
              <a:tr h="327506">
                <a:tc>
                  <a:txBody>
                    <a:bodyPr/>
                    <a:lstStyle/>
                    <a:p>
                      <a:r>
                        <a:rPr lang="en-US" sz="1800" dirty="0" err="1"/>
                        <a:t>Sabtu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Seragam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Pramuka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Peci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Berlogo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AW 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09566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B2FF5FE-8AE9-45B6-A3B6-DB2C8E33A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74029"/>
              </p:ext>
            </p:extLst>
          </p:nvPr>
        </p:nvGraphicFramePr>
        <p:xfrm>
          <a:off x="336139" y="3771145"/>
          <a:ext cx="11177998" cy="2798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113">
                  <a:extLst>
                    <a:ext uri="{9D8B030D-6E8A-4147-A177-3AD203B41FA5}">
                      <a16:colId xmlns:a16="http://schemas.microsoft.com/office/drawing/2014/main" val="3055084543"/>
                    </a:ext>
                  </a:extLst>
                </a:gridCol>
                <a:gridCol w="7682885">
                  <a:extLst>
                    <a:ext uri="{9D8B030D-6E8A-4147-A177-3AD203B41FA5}">
                      <a16:colId xmlns:a16="http://schemas.microsoft.com/office/drawing/2014/main" val="531040082"/>
                    </a:ext>
                  </a:extLst>
                </a:gridCol>
              </a:tblGrid>
              <a:tr h="220760">
                <a:tc gridSpan="2">
                  <a:txBody>
                    <a:bodyPr/>
                    <a:lstStyle/>
                    <a:p>
                      <a:r>
                        <a:rPr lang="en-US" sz="2000" b="1" dirty="0"/>
                        <a:t>PAKAIAN PEREMPUAN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94531"/>
                  </a:ext>
                </a:extLst>
              </a:tr>
              <a:tr h="2106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Pakaian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697553"/>
                  </a:ext>
                </a:extLst>
              </a:tr>
              <a:tr h="390575">
                <a:tc>
                  <a:txBody>
                    <a:bodyPr/>
                    <a:lstStyle/>
                    <a:p>
                      <a:r>
                        <a:rPr lang="en-US" sz="1800" dirty="0" err="1"/>
                        <a:t>Senin</a:t>
                      </a:r>
                      <a:r>
                        <a:rPr lang="en-US" sz="1800" dirty="0"/>
                        <a:t> – </a:t>
                      </a:r>
                      <a:r>
                        <a:rPr lang="en-US" sz="1800" dirty="0" err="1"/>
                        <a:t>Selasa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Rok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– Baju </a:t>
                      </a:r>
                      <a:r>
                        <a:rPr lang="en-US" sz="1800" dirty="0" err="1"/>
                        <a:t>Kurung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Kombinasi</a:t>
                      </a:r>
                      <a:r>
                        <a:rPr lang="en-US" sz="1800" dirty="0"/>
                        <a:t> – Jilbab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berlogo</a:t>
                      </a:r>
                      <a:r>
                        <a:rPr lang="en-US" sz="1800" dirty="0"/>
                        <a:t> AW – Sepatu </a:t>
                      </a:r>
                      <a:r>
                        <a:rPr lang="en-US" sz="1800" dirty="0" err="1"/>
                        <a:t>hitam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686299"/>
                  </a:ext>
                </a:extLst>
              </a:tr>
              <a:tr h="390575">
                <a:tc>
                  <a:txBody>
                    <a:bodyPr/>
                    <a:lstStyle/>
                    <a:p>
                      <a:r>
                        <a:rPr lang="en-US" sz="1800" dirty="0"/>
                        <a:t>Rabu – </a:t>
                      </a:r>
                      <a:r>
                        <a:rPr lang="en-US" sz="1800" dirty="0" err="1"/>
                        <a:t>Kamis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Rok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Hijau – Baju </a:t>
                      </a:r>
                      <a:r>
                        <a:rPr lang="en-US" sz="1800" dirty="0" err="1"/>
                        <a:t>Kurung</a:t>
                      </a:r>
                      <a:r>
                        <a:rPr lang="en-US" sz="1800" dirty="0"/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Batik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Rompi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800" dirty="0"/>
                        <a:t>Jilbab </a:t>
                      </a:r>
                      <a:r>
                        <a:rPr lang="en-US" sz="1800" dirty="0" err="1"/>
                        <a:t>Putih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berlogo</a:t>
                      </a:r>
                      <a:r>
                        <a:rPr lang="en-US" sz="1800" dirty="0"/>
                        <a:t> AW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107114"/>
                  </a:ext>
                </a:extLst>
              </a:tr>
              <a:tr h="390575">
                <a:tc>
                  <a:txBody>
                    <a:bodyPr/>
                    <a:lstStyle/>
                    <a:p>
                      <a:r>
                        <a:rPr lang="en-US" sz="1800" dirty="0" err="1"/>
                        <a:t>Jumat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Rok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Putih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Baju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Putih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Kombinasi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Peci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Berlogo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AW 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7867"/>
                  </a:ext>
                </a:extLst>
              </a:tr>
              <a:tr h="220760">
                <a:tc>
                  <a:txBody>
                    <a:bodyPr/>
                    <a:lstStyle/>
                    <a:p>
                      <a:r>
                        <a:rPr lang="en-US" sz="1800" dirty="0" err="1"/>
                        <a:t>Sabtu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Seragam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Pramuka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–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Peci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Coklat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Pramoka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– Sepatu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Hitam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rebuchet MS" panose="020B0603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59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343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Kriteria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Guru MTs AL-INSKA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DF2894D-89AA-4038-A84F-5BB80C5735D6}"/>
              </a:ext>
            </a:extLst>
          </p:cNvPr>
          <p:cNvSpPr txBox="1">
            <a:spLocks/>
          </p:cNvSpPr>
          <p:nvPr/>
        </p:nvSpPr>
        <p:spPr>
          <a:xfrm>
            <a:off x="336138" y="1100920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EF45120-1481-4B06-A44C-B4D85D8648E0}"/>
              </a:ext>
            </a:extLst>
          </p:cNvPr>
          <p:cNvSpPr txBox="1">
            <a:spLocks/>
          </p:cNvSpPr>
          <p:nvPr/>
        </p:nvSpPr>
        <p:spPr>
          <a:xfrm>
            <a:off x="336138" y="887105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MTs AL-INSKA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Muslim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Berpendidikan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S1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ijazah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kekadesan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Keluarga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Bersedia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kader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menjaga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marwah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Bersedia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kegiatan-kegiatan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Bersedia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mematuhi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Pendidikan Al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Bermazhab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Asy’ariaya-maturidiyah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akidan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bermazhab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Syafi’iyah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fikih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5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Honorium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Pendidik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Tenaga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Kependidikan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DF2894D-89AA-4038-A84F-5BB80C5735D6}"/>
              </a:ext>
            </a:extLst>
          </p:cNvPr>
          <p:cNvSpPr txBox="1">
            <a:spLocks/>
          </p:cNvSpPr>
          <p:nvPr/>
        </p:nvSpPr>
        <p:spPr>
          <a:xfrm>
            <a:off x="336138" y="1100920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Akun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Honorium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Pendidik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Tenaga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Kepandidikan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Yayasan/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Organisasi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berkalu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ketentuan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Jam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Muka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(JTM) –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JTM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perminggu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Honor/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Teranspot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Honor/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Ekstra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mengajar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Honor/Reward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Kedisiplinan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syarat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 95% full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kedisiplinan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pulang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Tunjangan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Tambahan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disesuaikan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masing-masing)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Piket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Harian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masing-masing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disesuaikan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keuangan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madrasah.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pendirian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honor yang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JTM dan Honor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Tunjangan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Jabatan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Tambahan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JTM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diawal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Rp. 40.000/JTM/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999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Klasifikasi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Guru MTs AL-INSKA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DF2894D-89AA-4038-A84F-5BB80C5735D6}"/>
              </a:ext>
            </a:extLst>
          </p:cNvPr>
          <p:cNvSpPr txBox="1">
            <a:spLocks/>
          </p:cNvSpPr>
          <p:nvPr/>
        </p:nvSpPr>
        <p:spPr>
          <a:xfrm>
            <a:off x="336138" y="1100920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EF45120-1481-4B06-A44C-B4D85D8648E0}"/>
              </a:ext>
            </a:extLst>
          </p:cNvPr>
          <p:cNvSpPr txBox="1">
            <a:spLocks/>
          </p:cNvSpPr>
          <p:nvPr/>
        </p:nvSpPr>
        <p:spPr>
          <a:xfrm>
            <a:off x="336138" y="887105"/>
            <a:ext cx="11519724" cy="57457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MTs Al INSKA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efektifitas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di madrasah dan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pengabdiannya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pendapatan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honorium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kesejahteraan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madrasah.</a:t>
            </a:r>
          </a:p>
          <a:p>
            <a:pPr marL="514350" indent="-514350" algn="just">
              <a:buFontTx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Yayasan – Guru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Satminkal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GTY-GS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 GTY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terdaftar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SIMPATIKA dan EMIS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wajib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se-pekan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07.00 s/d 17.20. dan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GTY, dan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diajukan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sertifikasi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Tx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Yayasan – Guru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Satminkal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GTTY-GS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 GTY yang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terdaftar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SIMPATIKA dan EMIS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se-pekan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07.00 s/d 15.00.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GTY.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diajukan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sertifikasi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madrasah.</a:t>
            </a:r>
          </a:p>
          <a:p>
            <a:pPr marL="514350" indent="-514350" algn="just">
              <a:buFontTx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Guru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Yayasan – Guru Non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Satminkal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GTTY-GNS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 GTTY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terdaftar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SIMPATIKA dan EMIS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JTM (Jam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tatap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Muka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se-pekan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07.00 s/d 15.00.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berhak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honor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GTY. Dan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diajukan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sertifikasi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madrasah.</a:t>
            </a:r>
          </a:p>
          <a:p>
            <a:pPr marL="514350" indent="-514350" algn="just">
              <a:buFontTx/>
              <a:buAutoNum type="arabi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79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39" y="118281"/>
            <a:ext cx="10841377" cy="42762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Klasifikasi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golongan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Guru MTs AL-INSKA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DF2894D-89AA-4038-A84F-5BB80C5735D6}"/>
              </a:ext>
            </a:extLst>
          </p:cNvPr>
          <p:cNvSpPr txBox="1">
            <a:spLocks/>
          </p:cNvSpPr>
          <p:nvPr/>
        </p:nvSpPr>
        <p:spPr>
          <a:xfrm>
            <a:off x="336138" y="1100920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EF45120-1481-4B06-A44C-B4D85D8648E0}"/>
              </a:ext>
            </a:extLst>
          </p:cNvPr>
          <p:cNvSpPr txBox="1">
            <a:spLocks/>
          </p:cNvSpPr>
          <p:nvPr/>
        </p:nvSpPr>
        <p:spPr>
          <a:xfrm>
            <a:off x="336138" y="887105"/>
            <a:ext cx="11519724" cy="57457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Golongan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MTs Al INSKA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pengelompokan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guru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berdasakan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lama masa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pengabdian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Pemabagian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golongan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bertahap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tiap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naik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golongan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Simulasi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kenaikan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gologan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dilihat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table: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Tamatan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SLTA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dibawah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S1</a:t>
            </a: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Tamatan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S1</a:t>
            </a: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Tamatan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S2</a:t>
            </a:r>
          </a:p>
          <a:p>
            <a:pPr marL="457200" indent="-457200" algn="just">
              <a:buFont typeface="+mj-lt"/>
              <a:buAutoNum type="alphaU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EEFCC70-C0FC-4BAC-B73D-5A46F1C53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51142"/>
              </p:ext>
            </p:extLst>
          </p:nvPr>
        </p:nvGraphicFramePr>
        <p:xfrm>
          <a:off x="336138" y="2175415"/>
          <a:ext cx="536508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272">
                  <a:extLst>
                    <a:ext uri="{9D8B030D-6E8A-4147-A177-3AD203B41FA5}">
                      <a16:colId xmlns:a16="http://schemas.microsoft.com/office/drawing/2014/main" val="360617773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3726324003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194739685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26877791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82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0-2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3-4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5-6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7-8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600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64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9-10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11-12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13-14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15-dst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67962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876CE4-2EA7-4C9D-A263-D2BE9D00A0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71716"/>
              </p:ext>
            </p:extLst>
          </p:nvPr>
        </p:nvGraphicFramePr>
        <p:xfrm>
          <a:off x="391738" y="3757682"/>
          <a:ext cx="536508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272">
                  <a:extLst>
                    <a:ext uri="{9D8B030D-6E8A-4147-A177-3AD203B41FA5}">
                      <a16:colId xmlns:a16="http://schemas.microsoft.com/office/drawing/2014/main" val="360617773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3726324003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194739685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26877791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82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0-2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3-4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5-6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7-8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600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III/a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III/b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III/c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III/d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64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9-10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11-12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13-14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15-dst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67962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7AB54C8-4E19-4DCD-8481-F2843E5F8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91350"/>
              </p:ext>
            </p:extLst>
          </p:nvPr>
        </p:nvGraphicFramePr>
        <p:xfrm>
          <a:off x="391738" y="5229386"/>
          <a:ext cx="536508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272">
                  <a:extLst>
                    <a:ext uri="{9D8B030D-6E8A-4147-A177-3AD203B41FA5}">
                      <a16:colId xmlns:a16="http://schemas.microsoft.com/office/drawing/2014/main" val="360617773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3726324003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1947396855"/>
                    </a:ext>
                  </a:extLst>
                </a:gridCol>
                <a:gridCol w="1341272">
                  <a:extLst>
                    <a:ext uri="{9D8B030D-6E8A-4147-A177-3AD203B41FA5}">
                      <a16:colId xmlns:a16="http://schemas.microsoft.com/office/drawing/2014/main" val="26877791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III/a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III/b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III/c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Golongan</a:t>
                      </a:r>
                      <a:r>
                        <a:rPr lang="en-US" sz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III/d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82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0-2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3-4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5-6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7-8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600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IV/a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IV/b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IV/c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Golongan</a:t>
                      </a:r>
                      <a:r>
                        <a:rPr lang="en-US" sz="1200" dirty="0"/>
                        <a:t> IV/d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64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9-10 </a:t>
                      </a:r>
                      <a:r>
                        <a:rPr lang="en-US" sz="1200" dirty="0" err="1"/>
                        <a:t>tahun</a:t>
                      </a:r>
                      <a:r>
                        <a:rPr lang="en-US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11-12 Thun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13-14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15-dst </a:t>
                      </a:r>
                      <a:r>
                        <a:rPr lang="en-US" sz="1200" dirty="0" err="1"/>
                        <a:t>tahun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679624"/>
                  </a:ext>
                </a:extLst>
              </a:tr>
            </a:tbl>
          </a:graphicData>
        </a:graphic>
      </p:graphicFrame>
      <p:sp>
        <p:nvSpPr>
          <p:cNvPr id="8" name="Rectangle 7">
            <a:hlinkClick r:id="rId2" action="ppaction://hlinkfile"/>
            <a:extLst>
              <a:ext uri="{FF2B5EF4-FFF2-40B4-BE49-F238E27FC236}">
                <a16:creationId xmlns:a16="http://schemas.microsoft.com/office/drawing/2014/main" id="{3608087C-0E08-41A7-8008-9FE0894BC638}"/>
              </a:ext>
            </a:extLst>
          </p:cNvPr>
          <p:cNvSpPr/>
          <p:nvPr/>
        </p:nvSpPr>
        <p:spPr>
          <a:xfrm>
            <a:off x="6303245" y="2456597"/>
            <a:ext cx="3220872" cy="1211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Tabulasi</a:t>
            </a:r>
            <a:r>
              <a:rPr lang="en-US" sz="3200" dirty="0"/>
              <a:t> Honor</a:t>
            </a:r>
          </a:p>
          <a:p>
            <a:pPr algn="ctr"/>
            <a:r>
              <a:rPr lang="en-US" sz="3200" dirty="0" err="1"/>
              <a:t>Golongan</a:t>
            </a:r>
            <a:r>
              <a:rPr lang="en-US" sz="3200" dirty="0"/>
              <a:t> GTY</a:t>
            </a:r>
          </a:p>
        </p:txBody>
      </p:sp>
    </p:spTree>
    <p:extLst>
      <p:ext uri="{BB962C8B-B14F-4D97-AF65-F5344CB8AC3E}">
        <p14:creationId xmlns:p14="http://schemas.microsoft.com/office/powerpoint/2010/main" val="1769363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856" y="950795"/>
            <a:ext cx="10841377" cy="4494662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SEKIAN </a:t>
            </a:r>
            <a:br>
              <a:rPr lang="en-US" sz="9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br>
              <a:rPr lang="en-US" sz="9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TERIMA KASIH</a:t>
            </a: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DF2894D-89AA-4038-A84F-5BB80C5735D6}"/>
              </a:ext>
            </a:extLst>
          </p:cNvPr>
          <p:cNvSpPr txBox="1">
            <a:spLocks/>
          </p:cNvSpPr>
          <p:nvPr/>
        </p:nvSpPr>
        <p:spPr>
          <a:xfrm>
            <a:off x="336138" y="1100920"/>
            <a:ext cx="10841377" cy="5531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F243056F-F337-4F87-B3CE-6C3368860DE8}"/>
              </a:ext>
            </a:extLst>
          </p:cNvPr>
          <p:cNvSpPr txBox="1">
            <a:spLocks/>
          </p:cNvSpPr>
          <p:nvPr/>
        </p:nvSpPr>
        <p:spPr bwMode="gray">
          <a:xfrm>
            <a:off x="745574" y="5319214"/>
            <a:ext cx="10841377" cy="11759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waujudkan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madrasah yang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pembentuk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generasi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muslim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berkualitas</a:t>
            </a:r>
            <a:r>
              <a:rPr lang="en-US" sz="3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61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275" y="549157"/>
            <a:ext cx="7233313" cy="993041"/>
          </a:xfrm>
        </p:spPr>
        <p:txBody>
          <a:bodyPr>
            <a:noAutofit/>
          </a:bodyPr>
          <a:lstStyle/>
          <a:p>
            <a:pPr algn="l"/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endParaRPr lang="en-US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797" y="1692322"/>
            <a:ext cx="10040203" cy="4926841"/>
          </a:xfrm>
        </p:spPr>
        <p:txBody>
          <a:bodyPr>
            <a:normAutofit fontScale="77500" lnSpcReduction="20000"/>
          </a:bodyPr>
          <a:lstStyle/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Pentingnya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islam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bagi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anak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generasi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usia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sekolah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terutama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SLTP</a:t>
            </a: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Menigkatnya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pertumbuhan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jumlah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anak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masa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sekolah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saat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dibanding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jumlah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islam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ada</a:t>
            </a:r>
            <a:endParaRPr lang="en-US" sz="2800" dirty="0">
              <a:latin typeface="Adobe Gothic Std B" panose="020B0800000000000000" pitchFamily="34" charset="-128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Pentingnya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melanjutkan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konsep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program yang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telah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berjalan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MIS Al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Insanul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Kamil dan di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nilai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blm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ada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konsep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program yang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sama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lanjutan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tingkat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SLTP</a:t>
            </a: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Memperhatikan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jumlah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penerimaan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baru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MTs Al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16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Perbaungan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tiap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tahun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berturut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sudah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melampaui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batas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maksimal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penerimaan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dibanding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kapasitas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jumlah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ruangan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/Gedung yang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ada</a:t>
            </a:r>
            <a:endParaRPr lang="en-US" sz="2800" dirty="0">
              <a:latin typeface="Adobe Gothic Std B" panose="020B0800000000000000" pitchFamily="34" charset="-128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Upaya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membesarkan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Al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melalui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bidang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Pendidikan. </a:t>
            </a: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Turut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beperan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aktif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syiar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dakwah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islam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melalui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Pendidikan.</a:t>
            </a:r>
          </a:p>
          <a:p>
            <a:pPr marL="742950" indent="-742950" algn="just">
              <a:buAutoNum type="arabicPeriod"/>
            </a:pP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Menjalankan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Amanah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tanah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wakaf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syiar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agama </a:t>
            </a:r>
            <a:r>
              <a:rPr lang="en-US" sz="28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melalui</a:t>
            </a:r>
            <a:r>
              <a:rPr lang="en-US" sz="28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 Islam</a:t>
            </a:r>
          </a:p>
        </p:txBody>
      </p:sp>
    </p:spTree>
    <p:extLst>
      <p:ext uri="{BB962C8B-B14F-4D97-AF65-F5344CB8AC3E}">
        <p14:creationId xmlns:p14="http://schemas.microsoft.com/office/powerpoint/2010/main" val="365744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9391" y="1013180"/>
            <a:ext cx="3853218" cy="1675428"/>
          </a:xfrm>
        </p:spPr>
        <p:txBody>
          <a:bodyPr>
            <a:normAutofit fontScale="90000"/>
          </a:bodyPr>
          <a:lstStyle/>
          <a:p>
            <a:r>
              <a:rPr lang="en-US" sz="1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843419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Terbentuknya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Generasi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Muslim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Beriman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Berilmu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Beradab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Berbingkai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r>
              <a:rPr lang="en-US" sz="4000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Times New Roman" panose="02020603050405020304" pitchFamily="18" charset="0"/>
              </a:rPr>
              <a:t> dan Sunnah”</a:t>
            </a:r>
          </a:p>
        </p:txBody>
      </p:sp>
    </p:spTree>
    <p:extLst>
      <p:ext uri="{BB962C8B-B14F-4D97-AF65-F5344CB8AC3E}">
        <p14:creationId xmlns:p14="http://schemas.microsoft.com/office/powerpoint/2010/main" val="11121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3081"/>
            <a:ext cx="8596668" cy="1310185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4085"/>
            <a:ext cx="10541126" cy="481083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Merekrut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Tim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Pendidik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Tenaga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Kependidikan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berkompeten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berdedikasi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tinggi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Pendidikan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berbasis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Islami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serta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loyalitas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Al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Washliyah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Menanamkan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Nilai-Nilai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Keimanan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Keislaman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pembelajaran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terintegrasi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kurikulum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pembinaan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pembinaan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pengajaran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peserta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didik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memberikan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wawasan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keilmuan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sains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program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progam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unggulan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berbasis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kurikuler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ekstrakurikuler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Membentuk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karakter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adab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mulia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peserta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didik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madani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Al-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Insanul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Kamil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menuju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negeri 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Baldatun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Tayyibatun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Rabbub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Ghafur</a:t>
            </a:r>
            <a:r>
              <a:rPr lang="en-US" sz="2400" i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Membangun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memperisapkan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fasilitas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Gedung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sarana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pembelajaran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menunjang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belajar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layak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nyaman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lengkap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Melaksanakan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program-program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prestasi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potensi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ekstra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baik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seni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sains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terutama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menghafal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memahami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r>
              <a:rPr lang="en-US" sz="2400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Hadis.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7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4884"/>
            <a:ext cx="5846296" cy="109637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KURIKULUM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97" y="1364777"/>
            <a:ext cx="3720152" cy="536357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Kurikulum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Nasional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Hadis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Akidah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Akhlak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Fikih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SKI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Bahasa Indonesia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Matematika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Bahasa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Inggris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Ilmu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Pengetahuan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Alam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Ilmu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Pnegetahuan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Sosial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PJOK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SBDP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MOLOK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101933B-7244-4644-B41D-9FCD8F9B2F29}"/>
              </a:ext>
            </a:extLst>
          </p:cNvPr>
          <p:cNvSpPr txBox="1">
            <a:spLocks/>
          </p:cNvSpPr>
          <p:nvPr/>
        </p:nvSpPr>
        <p:spPr>
          <a:xfrm>
            <a:off x="4168253" y="1501254"/>
            <a:ext cx="3883925" cy="4230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UcPeriod" startAt="2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Kurikulum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Diniyah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Tauhid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Tafsir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Hadis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Fikih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Nahwu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Sharaf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08701E6A-D85F-4D6F-B1C7-1EA2D2D51AAF}"/>
              </a:ext>
            </a:extLst>
          </p:cNvPr>
          <p:cNvSpPr txBox="1">
            <a:spLocks/>
          </p:cNvSpPr>
          <p:nvPr/>
        </p:nvSpPr>
        <p:spPr>
          <a:xfrm>
            <a:off x="7438030" y="1501255"/>
            <a:ext cx="4080680" cy="4230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UcPeriod" startAt="3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Kurikulum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Tambahan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Sains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TIK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Hafalan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Hafalan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Hadis</a:t>
            </a:r>
          </a:p>
        </p:txBody>
      </p:sp>
    </p:spTree>
    <p:extLst>
      <p:ext uri="{BB962C8B-B14F-4D97-AF65-F5344CB8AC3E}">
        <p14:creationId xmlns:p14="http://schemas.microsoft.com/office/powerpoint/2010/main" val="2446223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6370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Program-Program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97" y="1825625"/>
            <a:ext cx="3720152" cy="3906435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Program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Wajib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Tilwawah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Tahfiz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Alquran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Hadis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Munajat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Nyantri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Sepekan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(LKD)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Praktikum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Komputer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Praktikum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Ibadah dan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Zikir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Pramuka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 startAt="2"/>
            </a:pP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101933B-7244-4644-B41D-9FCD8F9B2F29}"/>
              </a:ext>
            </a:extLst>
          </p:cNvPr>
          <p:cNvSpPr txBox="1">
            <a:spLocks/>
          </p:cNvSpPr>
          <p:nvPr/>
        </p:nvSpPr>
        <p:spPr>
          <a:xfrm>
            <a:off x="4168253" y="1825625"/>
            <a:ext cx="3883925" cy="390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UcPeriod" startAt="2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Program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Pilihan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Wajib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Matematika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IPA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English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Arabic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Turats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PAI Club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08701E6A-D85F-4D6F-B1C7-1EA2D2D51AAF}"/>
              </a:ext>
            </a:extLst>
          </p:cNvPr>
          <p:cNvSpPr txBox="1">
            <a:spLocks/>
          </p:cNvSpPr>
          <p:nvPr/>
        </p:nvSpPr>
        <p:spPr>
          <a:xfrm>
            <a:off x="7438030" y="1825625"/>
            <a:ext cx="4080680" cy="390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UcPeriod" startAt="3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Progran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Pilihan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Seni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Pencak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Silat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Football Club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Seni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Nasyid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Marhaban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Seni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Kaligrafi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Sanggar</a:t>
            </a:r>
            <a:r>
              <a:rPr lang="en-US" sz="1800" b="1" dirty="0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Tari 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800" b="1" dirty="0" err="1"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Drumband</a:t>
            </a:r>
            <a:endParaRPr lang="en-US" sz="1800" b="1" dirty="0">
              <a:latin typeface="Times New Roman" panose="02020603050405020304" pitchFamily="18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8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9" y="459475"/>
            <a:ext cx="8596668" cy="1096370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Lokasi Madrasah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C4A38F2-C613-45DB-AF9F-DC37767FA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97" y="1825625"/>
            <a:ext cx="11199122" cy="3906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	MTs Al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Washliyah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Insanul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Kamil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berlokasi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Jl.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Waringin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Melati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II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Perbaungan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pembelajaran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tahun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pertama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kedua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berlokasi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Gedung Kkampus-1 AL-INSKA,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selanjutnya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tahun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tiga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berpindah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Kampus-2 AL-INSKA di Gg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Undana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Jl.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Waringin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Melati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II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berjarak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100  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kampus-1.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	oleh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karenanya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insya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Allah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dimaksimalkan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proses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pembangunan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Gedung Kampus-2 AL-INSKA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mulai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pembangunannya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awal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tahun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2023, agar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bertahap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difungsikan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429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9" y="459475"/>
            <a:ext cx="3075800" cy="1601337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MTs AL-INSKA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716369-3242-432D-BAB1-17BAC4D916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00" t="11698" r="25886" b="6703"/>
          <a:stretch/>
        </p:blipFill>
        <p:spPr>
          <a:xfrm>
            <a:off x="4908414" y="459475"/>
            <a:ext cx="6405736" cy="62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6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2E6013-EC2D-4368-A16D-9FE744C6A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8" y="459475"/>
            <a:ext cx="4481519" cy="673289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Pendidikan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48E0520-40C2-44F3-A818-B23DEABB7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77892"/>
              </p:ext>
            </p:extLst>
          </p:nvPr>
        </p:nvGraphicFramePr>
        <p:xfrm>
          <a:off x="462507" y="1265577"/>
          <a:ext cx="11479283" cy="408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031">
                  <a:extLst>
                    <a:ext uri="{9D8B030D-6E8A-4147-A177-3AD203B41FA5}">
                      <a16:colId xmlns:a16="http://schemas.microsoft.com/office/drawing/2014/main" val="3042616639"/>
                    </a:ext>
                  </a:extLst>
                </a:gridCol>
                <a:gridCol w="4299797">
                  <a:extLst>
                    <a:ext uri="{9D8B030D-6E8A-4147-A177-3AD203B41FA5}">
                      <a16:colId xmlns:a16="http://schemas.microsoft.com/office/drawing/2014/main" val="2329555713"/>
                    </a:ext>
                  </a:extLst>
                </a:gridCol>
                <a:gridCol w="4072541">
                  <a:extLst>
                    <a:ext uri="{9D8B030D-6E8A-4147-A177-3AD203B41FA5}">
                      <a16:colId xmlns:a16="http://schemas.microsoft.com/office/drawing/2014/main" val="3975219615"/>
                    </a:ext>
                  </a:extLst>
                </a:gridCol>
                <a:gridCol w="2468914">
                  <a:extLst>
                    <a:ext uri="{9D8B030D-6E8A-4147-A177-3AD203B41FA5}">
                      <a16:colId xmlns:a16="http://schemas.microsoft.com/office/drawing/2014/main" val="36396586"/>
                    </a:ext>
                  </a:extLst>
                </a:gridCol>
              </a:tblGrid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Uraian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@Rp </a:t>
                      </a:r>
                      <a:r>
                        <a:rPr lang="en-US" dirty="0" err="1"/>
                        <a:t>Satuan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560161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Uanga</a:t>
                      </a:r>
                      <a:r>
                        <a:rPr lang="en-US" dirty="0"/>
                        <a:t> Daftar Masuk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300.000 /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Wajib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diawal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41198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Pembangunan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1.200.000 /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dicicil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549605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baju </a:t>
                      </a:r>
                      <a:r>
                        <a:rPr lang="en-US" dirty="0" err="1"/>
                        <a:t>seragam</a:t>
                      </a:r>
                      <a:r>
                        <a:rPr lang="en-US" dirty="0"/>
                        <a:t> (baju-</a:t>
                      </a:r>
                      <a:r>
                        <a:rPr lang="en-US" dirty="0" err="1"/>
                        <a:t>celana</a:t>
                      </a:r>
                      <a:r>
                        <a:rPr lang="en-US" dirty="0"/>
                        <a:t>-</a:t>
                      </a:r>
                      <a:r>
                        <a:rPr lang="en-US" dirty="0" err="1"/>
                        <a:t>rok</a:t>
                      </a:r>
                      <a:r>
                        <a:rPr lang="en-US" dirty="0"/>
                        <a:t>-</a:t>
                      </a:r>
                      <a:r>
                        <a:rPr lang="en-US" dirty="0" err="1"/>
                        <a:t>peci</a:t>
                      </a:r>
                      <a:r>
                        <a:rPr lang="en-US" dirty="0"/>
                        <a:t>-jilbab-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800.000 /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Masih </a:t>
                      </a:r>
                      <a:r>
                        <a:rPr lang="en-US" dirty="0" err="1"/>
                        <a:t>diperkirakan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55000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Baju </a:t>
                      </a:r>
                      <a:r>
                        <a:rPr lang="en-US" dirty="0" err="1"/>
                        <a:t>Olah</a:t>
                      </a:r>
                      <a:r>
                        <a:rPr lang="en-US" dirty="0"/>
                        <a:t> Raga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120.000 /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Wajib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lunas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960988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</a:t>
                      </a:r>
                      <a:r>
                        <a:rPr lang="en-US" dirty="0" err="1"/>
                        <a:t>Komite</a:t>
                      </a:r>
                      <a:r>
                        <a:rPr lang="en-US" dirty="0"/>
                        <a:t> – SPP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150.000 / </a:t>
                      </a:r>
                      <a:r>
                        <a:rPr lang="en-US" dirty="0" err="1"/>
                        <a:t>bulan</a:t>
                      </a:r>
                      <a:r>
                        <a:rPr lang="en-US" dirty="0"/>
                        <a:t> / 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bulanan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609645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</a:t>
                      </a:r>
                      <a:r>
                        <a:rPr lang="en-US" dirty="0" err="1"/>
                        <a:t>Buku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</a:t>
                      </a:r>
                      <a:r>
                        <a:rPr lang="en-US" dirty="0" err="1"/>
                        <a:t>Sesuai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harga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katalog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penerbit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dicicil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816683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Uang Program Lab. </a:t>
                      </a:r>
                      <a:r>
                        <a:rPr lang="en-US" dirty="0" err="1"/>
                        <a:t>Komputer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300.000 / </a:t>
                      </a:r>
                      <a:r>
                        <a:rPr lang="en-US" dirty="0" err="1"/>
                        <a:t>siswa</a:t>
                      </a:r>
                      <a:r>
                        <a:rPr lang="en-US" dirty="0"/>
                        <a:t> / </a:t>
                      </a:r>
                      <a:r>
                        <a:rPr lang="en-US" dirty="0" err="1"/>
                        <a:t>tahun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Wajib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943058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Sampul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Raport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Rp. 35.000/</a:t>
                      </a:r>
                      <a:r>
                        <a:rPr lang="en-US" dirty="0" err="1"/>
                        <a:t>siswa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 </a:t>
                      </a:r>
                      <a:r>
                        <a:rPr lang="en-US" dirty="0" err="1"/>
                        <a:t>kelas</a:t>
                      </a:r>
                      <a:r>
                        <a:rPr lang="en-US" dirty="0"/>
                        <a:t>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77338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r>
                        <a:rPr lang="en-US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910753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A4AB5EA1-CDF6-4591-BB49-2DF0AF89F1F3}"/>
              </a:ext>
            </a:extLst>
          </p:cNvPr>
          <p:cNvSpPr txBox="1">
            <a:spLocks/>
          </p:cNvSpPr>
          <p:nvPr/>
        </p:nvSpPr>
        <p:spPr>
          <a:xfrm>
            <a:off x="462507" y="5375118"/>
            <a:ext cx="11479283" cy="13259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Angkatan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KEISTIMEWAAN:</a:t>
            </a:r>
          </a:p>
          <a:p>
            <a:pPr marL="342900" indent="-342900">
              <a:buAutoNum type="arabicPeriod"/>
            </a:pP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Alumni MIS Al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Washliyah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Insanul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Kamil,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Uang Daftar Masuk, dan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diskon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75% uang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pembanunan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diskon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50% uang </a:t>
            </a:r>
            <a:r>
              <a:rPr lang="en-US" sz="1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pembangunan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605780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4083</TotalTime>
  <Words>1634</Words>
  <Application>Microsoft Office PowerPoint</Application>
  <PresentationFormat>Widescreen</PresentationFormat>
  <Paragraphs>293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Adobe Gothic Std B</vt:lpstr>
      <vt:lpstr>Arial</vt:lpstr>
      <vt:lpstr>Calibri</vt:lpstr>
      <vt:lpstr>Century Gothic</vt:lpstr>
      <vt:lpstr>Times New Roman</vt:lpstr>
      <vt:lpstr>Trebuchet MS</vt:lpstr>
      <vt:lpstr>Wingdings 3</vt:lpstr>
      <vt:lpstr>Facet</vt:lpstr>
      <vt:lpstr>Ion Boardroom</vt:lpstr>
      <vt:lpstr>SOSIALISASI PEMANTAPAN PENDIRIAN</vt:lpstr>
      <vt:lpstr>Latar Belakang</vt:lpstr>
      <vt:lpstr>VISI</vt:lpstr>
      <vt:lpstr>MISI</vt:lpstr>
      <vt:lpstr>KURIKULUM</vt:lpstr>
      <vt:lpstr>Program-Program</vt:lpstr>
      <vt:lpstr>Lokasi Madrasah</vt:lpstr>
      <vt:lpstr>Struktur Manajemen MTs AL-INSKA</vt:lpstr>
      <vt:lpstr>Biaya Pendidikan Siswa</vt:lpstr>
      <vt:lpstr>Beasiswa dan Bantuan Biaya Pendidikan</vt:lpstr>
      <vt:lpstr>Jadwal Pembelajaran</vt:lpstr>
      <vt:lpstr>Pakaian</vt:lpstr>
      <vt:lpstr>Syarat dan Kriteria Guru MTs AL-INSKA</vt:lpstr>
      <vt:lpstr>Sistem Honorium Pendidik dan Tenaga Kependidikan</vt:lpstr>
      <vt:lpstr>Klasifikasi Guru MTs AL-INSKA</vt:lpstr>
      <vt:lpstr>Klasifikasi golongan Guru MTs AL-INSKA</vt:lpstr>
      <vt:lpstr>SEKIAN  DAN 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MTS AL WASHLIYAH  ISANUL KAMIL</dc:title>
  <dc:creator>MR. MUCHLIS</dc:creator>
  <cp:lastModifiedBy>MR. MUCHLIS</cp:lastModifiedBy>
  <cp:revision>48</cp:revision>
  <dcterms:created xsi:type="dcterms:W3CDTF">2021-09-13T06:21:41Z</dcterms:created>
  <dcterms:modified xsi:type="dcterms:W3CDTF">2022-01-10T05:30:04Z</dcterms:modified>
</cp:coreProperties>
</file>